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1" r:id="rId2"/>
    <p:sldId id="551" r:id="rId3"/>
    <p:sldId id="552" r:id="rId4"/>
    <p:sldId id="553" r:id="rId5"/>
    <p:sldId id="554" r:id="rId6"/>
    <p:sldId id="555" r:id="rId7"/>
    <p:sldId id="583" r:id="rId8"/>
    <p:sldId id="570" r:id="rId9"/>
    <p:sldId id="582" r:id="rId10"/>
    <p:sldId id="567" r:id="rId11"/>
    <p:sldId id="571" r:id="rId12"/>
    <p:sldId id="581" r:id="rId13"/>
    <p:sldId id="557" r:id="rId14"/>
    <p:sldId id="572" r:id="rId15"/>
    <p:sldId id="573" r:id="rId16"/>
    <p:sldId id="575" r:id="rId17"/>
    <p:sldId id="574" r:id="rId18"/>
    <p:sldId id="558" r:id="rId19"/>
    <p:sldId id="559" r:id="rId20"/>
    <p:sldId id="560" r:id="rId21"/>
    <p:sldId id="576" r:id="rId22"/>
    <p:sldId id="561" r:id="rId23"/>
    <p:sldId id="562" r:id="rId24"/>
    <p:sldId id="577" r:id="rId25"/>
    <p:sldId id="53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7D09"/>
    <a:srgbClr val="FFA197"/>
    <a:srgbClr val="FA9898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3" autoAdjust="0"/>
  </p:normalViewPr>
  <p:slideViewPr>
    <p:cSldViewPr>
      <p:cViewPr>
        <p:scale>
          <a:sx n="70" d="100"/>
          <a:sy n="70" d="100"/>
        </p:scale>
        <p:origin x="-10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6" d="100"/>
          <a:sy n="56" d="100"/>
        </p:scale>
        <p:origin x="-249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explosion val="12"/>
          </c:dPt>
          <c:dPt>
            <c:idx val="2"/>
            <c:explosion val="10"/>
          </c:dPt>
          <c:dLbls>
            <c:dLbl>
              <c:idx val="0"/>
              <c:layout>
                <c:manualLayout>
                  <c:x val="-0.11975263709634773"/>
                  <c:y val="7.660726498448045E-2"/>
                </c:manualLayout>
              </c:layout>
              <c:dLblPos val="bestFit"/>
              <c:showVal val="1"/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2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dLblPos val="inEnd"/>
            <c:showVal val="1"/>
            <c:showPercent val="1"/>
          </c:dLbls>
          <c:cat>
            <c:strRef>
              <c:f>Лист1!$A$2:$A$4</c:f>
              <c:strCache>
                <c:ptCount val="3"/>
                <c:pt idx="0">
                  <c:v>д.н.</c:v>
                </c:pt>
                <c:pt idx="1">
                  <c:v>к.н.</c:v>
                </c:pt>
                <c:pt idx="2">
                  <c:v>без уч. степеней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34</c:v>
                </c:pt>
                <c:pt idx="2">
                  <c:v>49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3.3539313551352069E-2"/>
          <c:y val="0.73860156386280762"/>
          <c:w val="0.88647602220210664"/>
          <c:h val="0.1162518650243458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explosion val="12"/>
          </c:dPt>
          <c:dPt>
            <c:idx val="2"/>
            <c:explosion val="10"/>
          </c:dPt>
          <c:dLbls>
            <c:dLbl>
              <c:idx val="0"/>
              <c:layout>
                <c:manualLayout>
                  <c:x val="-8.3329425515833111E-2"/>
                  <c:y val="9.9765122636788023E-2"/>
                </c:manualLayout>
              </c:layout>
              <c:showVal val="1"/>
              <c:showPercent val="1"/>
            </c:dLbl>
            <c:dLbl>
              <c:idx val="2"/>
              <c:layout/>
              <c:dLblPos val="inEnd"/>
              <c:showVal val="1"/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2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showVal val="1"/>
            <c:showPercent val="1"/>
          </c:dLbls>
          <c:cat>
            <c:strRef>
              <c:f>Лист1!$A$2:$A$4</c:f>
              <c:strCache>
                <c:ptCount val="3"/>
                <c:pt idx="0">
                  <c:v>проф.</c:v>
                </c:pt>
                <c:pt idx="1">
                  <c:v>доц.</c:v>
                </c:pt>
                <c:pt idx="2">
                  <c:v>без уч. званий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24</c:v>
                </c:pt>
                <c:pt idx="2">
                  <c:v>59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3.5069395839749211E-2"/>
          <c:y val="0.72070095727555983"/>
          <c:w val="0.88647602220210653"/>
          <c:h val="0.11625186502434517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05831-1501-4A26-BD88-B786C71661E7}" type="datetime2">
              <a:rPr lang="ru-RU" smtClean="0"/>
              <a:pPr/>
              <a:t>понедельник, 18 ноября 2013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073AE-1C59-4F5A-A620-4A98E3CA0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AEF1F9-70BB-4C58-9EE0-11BCC61A9278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F7555F-2971-4DA8-8EF2-329E34075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E3BA36E-E98D-45BE-9584-06B8C169F450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5"/>
          <p:cNvSpPr/>
          <p:nvPr/>
        </p:nvSpPr>
        <p:spPr>
          <a:xfrm>
            <a:off x="4429125" y="0"/>
            <a:ext cx="4714875" cy="428625"/>
          </a:xfrm>
          <a:prstGeom prst="roundRect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Сибирский федеральный университет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5072063" y="6215063"/>
            <a:ext cx="2895600" cy="365125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5C72-40DA-4C51-9134-6D4DF402948B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E0313-FD7A-415F-A519-119F31777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2D431-7499-456D-9FFA-83E8C8181A00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8C9C-C174-4E5D-A023-82B27A0AA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7763-4970-4412-8883-260598E8D8D8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341ED-6DAB-4581-AAF7-CD9199AB3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E0F0D-28C0-4334-AB3D-99F15AE8BF50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CFB2-580E-406E-BE81-756920FDD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5A0A-92E0-42F1-924B-FEB1A2BEDCB2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4A9BB-CF13-43C7-9192-7FC243DAD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F883-F935-40EA-888B-F8F60D98967E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90EE-13DA-4933-9FD6-0EAC817B3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CDBE4-4A64-4C51-AB99-693CF2B3D2EB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0F925-BF8F-467B-814D-EE8B7CE36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7BC7B-6E0C-4A4F-BEFB-45182F99DB50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DF006-076D-4D1A-AE5E-5527DE50C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A730-3419-43F1-86ED-E3AC22EBB379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8453-6BBA-4E96-9E25-ABC280421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610FA1-062A-4A57-8BF8-EFF48D554038}" type="datetime2">
              <a:rPr lang="ru-RU" smtClean="0"/>
              <a:pPr>
                <a:defRPr/>
              </a:pPr>
              <a:t>понедельник, 18 ноября 2013 г.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736E9-3B3D-41DC-A5E4-D947065CB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65" r:id="rId3"/>
    <p:sldLayoutId id="2147483766" r:id="rId4"/>
    <p:sldLayoutId id="2147483767" r:id="rId5"/>
    <p:sldLayoutId id="2147483768" r:id="rId6"/>
    <p:sldLayoutId id="2147483774" r:id="rId7"/>
    <p:sldLayoutId id="2147483769" r:id="rId8"/>
    <p:sldLayoutId id="2147483770" r:id="rId9"/>
    <p:sldLayoutId id="2147483771" r:id="rId10"/>
  </p:sldLayoutIdLst>
  <p:transition>
    <p:fade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50165"/>
            <a:ext cx="8786874" cy="439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Admin\Рабочий стол\26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0000"/>
          </a:blip>
          <a:srcRect/>
          <a:stretch>
            <a:fillRect/>
          </a:stretch>
        </p:blipFill>
        <p:spPr bwMode="auto">
          <a:xfrm>
            <a:off x="1785918" y="411198"/>
            <a:ext cx="2143140" cy="73178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133884"/>
            <a:ext cx="9144000" cy="4081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4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Отчёт</a:t>
            </a:r>
            <a:br>
              <a:rPr lang="ru-RU" sz="4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 научной работе</a:t>
            </a:r>
            <a:r>
              <a:rPr lang="en-US" sz="4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US" sz="4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5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Военно-инженерного института</a:t>
            </a:r>
            <a:endParaRPr lang="ru-RU" sz="45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6000768"/>
            <a:ext cx="4071933" cy="7857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Ответственный за учёт НР ВИИ,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кандидат технических наук,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подполковник  Лютиков Игорь Витальевич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4500562" y="500042"/>
            <a:ext cx="4643438" cy="42862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Военно-инженерный институт</a:t>
            </a:r>
            <a:endParaRPr lang="ru-RU" sz="2000" b="1" dirty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Дата 3"/>
          <p:cNvSpPr txBox="1">
            <a:spLocks/>
          </p:cNvSpPr>
          <p:nvPr/>
        </p:nvSpPr>
        <p:spPr>
          <a:xfrm>
            <a:off x="71406" y="5072074"/>
            <a:ext cx="4000528" cy="428605"/>
          </a:xfrm>
          <a:prstGeom prst="rect">
            <a:avLst/>
          </a:prstGeom>
        </p:spPr>
        <p:txBody>
          <a:bodyPr vert="horz" lIns="0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A849D-95C0-464F-A11A-5C926279D73C}" type="datetime2">
              <a:rPr lang="ru-RU" sz="2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понедельник, 18 ноября 2013 г.</a:t>
            </a:fld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header00"/>
          <p:cNvPicPr/>
          <p:nvPr/>
        </p:nvPicPr>
        <p:blipFill>
          <a:blip r:embed="rId5" cstate="print"/>
          <a:srcRect r="2690"/>
          <a:stretch>
            <a:fillRect/>
          </a:stretch>
        </p:blipFill>
        <p:spPr bwMode="auto">
          <a:xfrm>
            <a:off x="0" y="0"/>
            <a:ext cx="4429124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6"/>
          <p:cNvSpPr txBox="1">
            <a:spLocks/>
          </p:cNvSpPr>
          <p:nvPr/>
        </p:nvSpPr>
        <p:spPr bwMode="auto">
          <a:xfrm>
            <a:off x="3643306" y="5715016"/>
            <a:ext cx="550069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9100" marR="0" lvl="0" indent="-382588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Проректор СФУ,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иректор ВИИ СФУ</a:t>
            </a:r>
          </a:p>
          <a:p>
            <a:pPr marL="419100" marR="0" lvl="0" indent="-382588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до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ктор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технических наук,</a:t>
            </a:r>
          </a:p>
          <a:p>
            <a:pPr marL="419100" marR="0" lvl="0" indent="-382588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Гарин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Евгений Николаевич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10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7861" y="614386"/>
          <a:ext cx="8661857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0505"/>
                <a:gridCol w="1601352"/>
              </a:tblGrid>
              <a:tr h="5778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 Рационализаторская, изобретательская</a:t>
                      </a:r>
                      <a:b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и патентно-лицензионная работа 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9943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Патенты Российской Федерации: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Патент №2439867.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Устройство управления ракетной системой // Тяпкин В.Н., Гарин Е.Н., Бондарев В.Н.. Заявитель и патентообладатель СФУ. спец. назначение.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Патент №2383115. Устройство управления зенитной ракетной системой // Гарин Е. Н., и др., заявитель и патентообладатель СФУ,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заявка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№2008400043. </a:t>
                      </a:r>
                      <a:r>
                        <a:rPr lang="ru-RU" sz="17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заявл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30.06.08, </a:t>
                      </a:r>
                      <a:r>
                        <a:rPr lang="ru-RU" sz="17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зарегестрир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29.01.10.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Патент №2453832. Способ определения </a:t>
                      </a:r>
                      <a:r>
                        <a:rPr lang="ru-RU" sz="17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термоокислительной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стабильности смазочных материалов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// Мальцева Е.Г., Ковальский Б.И., Безбородов Ю.Н., Игнатьев А.А., Янович В.С.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Заявитель и патентообладатель СФУ. Заявка 2010153736/28, 27.12.2010. Опубликовано 20.06.2012 </a:t>
                      </a:r>
                      <a:r>
                        <a:rPr lang="ru-RU" sz="17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Бюл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17.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-Патент №2487509. Способ угловой ориентации по </a:t>
                      </a:r>
                      <a:r>
                        <a:rPr lang="ru-RU" sz="17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радионавигационныи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сигналам космических аппаратов. // Тяпкин В.Н., Фатеев Ю.Л., Гарин Е.Н., Дмитриев Д.Д., </a:t>
                      </a:r>
                      <a:r>
                        <a:rPr lang="ru-RU" sz="17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Ратушняк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В.Н., Градусов В.Ю..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Заявитель и патентообладатель СФУ,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заявка №2012400047, </a:t>
                      </a:r>
                      <a:r>
                        <a:rPr lang="ru-RU" sz="17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зарегистрир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21.06.2013 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Получено положительное решение на выдачу патента на изобретение «Способ определения </a:t>
                      </a:r>
                      <a:r>
                        <a:rPr lang="ru-RU" sz="17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погрешностьи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формирования </a:t>
                      </a:r>
                      <a:r>
                        <a:rPr lang="ru-RU" sz="17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псевдодальности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навигационного сигнала». Заявка №2012125480/28(039163) от 19.06.2012г.</a:t>
                      </a:r>
                      <a:endParaRPr lang="ru-RU" sz="17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7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500042"/>
          <a:ext cx="8501122" cy="621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571636"/>
              </a:tblGrid>
              <a:tr h="86857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 Участие в конкурсах, грантах,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федеральных целевых программах (продолжение):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53465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u="sng" baseline="0" dirty="0" smtClean="0">
                          <a:solidFill>
                            <a:schemeClr val="tx1"/>
                          </a:solidFill>
                          <a:effectLst/>
                        </a:rPr>
                        <a:t>К</a:t>
                      </a:r>
                      <a:r>
                        <a:rPr lang="ru-RU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онкурсы изданий для вузов:</a:t>
                      </a:r>
                    </a:p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- Сибирский региональный конкурс на лучшую вузовскую книгу «Университетская книга – 2010»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Дипломом в номинации «Лучшее учебное издание для военных кафедр и институтов» </a:t>
                      </a:r>
                      <a:r>
                        <a:rPr lang="ru-RU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награждено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учебно-методическое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пособие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 «Артиллерийское вооружение».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effectLst/>
                        </a:rPr>
                        <a:t>VI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Общероссийский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«Университетская книга – 2012».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Дипломами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effectLst/>
                        </a:rPr>
                        <a:t>II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и 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effectLst/>
                        </a:rPr>
                        <a:t>III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степени в номинации «Лучшее издание по военному образованию» </a:t>
                      </a:r>
                      <a:r>
                        <a:rPr lang="ru-RU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награждены  два учебника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effectLst/>
                        </a:rPr>
                        <a:t>с Грифом МО РФ, 12.2011 года издания.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11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lum bright="10000" contrast="40000"/>
          </a:blip>
          <a:srcRect l="7210" t="5913" r="17654" b="2823"/>
          <a:stretch>
            <a:fillRect/>
          </a:stretch>
        </p:blipFill>
        <p:spPr bwMode="auto">
          <a:xfrm>
            <a:off x="428596" y="4143380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lum bright="10000" contrast="40000"/>
          </a:blip>
          <a:srcRect l="15587" t="10026" r="18647" b="8226"/>
          <a:stretch>
            <a:fillRect/>
          </a:stretch>
        </p:blipFill>
        <p:spPr bwMode="auto">
          <a:xfrm>
            <a:off x="3857620" y="4143380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571480"/>
          <a:ext cx="8501122" cy="6157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571636"/>
              </a:tblGrid>
              <a:tr h="6050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 Участие в конкурсах, грантах,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федеральных целевых программах: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945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Федеральные целевые программы: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«Развитие наземного сегмента космического комплекса системы ГЛОНАСС». 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(Головной исполнитель – ВИИ СФУ)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0" dirty="0"/>
                    </a:p>
                  </a:txBody>
                  <a:tcPr/>
                </a:tc>
              </a:tr>
              <a:tr h="864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- «Поддержание, развитие и использование системы ГЛОНАСС на 2012-2020 годы» . 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(Головной исполнитель – Российское космическое агентство,  исполнитель составной части – ВИИ)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347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baseline="0" dirty="0" smtClean="0">
                          <a:solidFill>
                            <a:schemeClr val="tx1"/>
                          </a:solidFill>
                          <a:effectLst/>
                        </a:rPr>
                        <a:t>Гранты Российского фонда фундаментальных исследований:</a:t>
                      </a:r>
                      <a:endParaRPr lang="en-US" sz="1800" b="1" i="1" u="sng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-"Извлечение геофизической информации из естественного электромагнитного поля Земли (ЕЭМПЗ) для поиска рудных месторождений." 2013-2015, РФФИ-123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-"Извлечение информации из естественного электромагнитного и сейсмического шума Земли для поиска месторождений полезных ископаемых в том числе углеводородов." 2013-2015 , РФФИ-128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 -"Исследование и разработка дистанционного радиолокационного метода обнаружения мин и минных полей на основе возбуждения корпусов объектов поиска поверхностными сейсмическими волнами Рэлея и Лева" 2012-2013, РФФИ-112.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Объем финансирования – 3500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</a:rPr>
                        <a:t> тыс. руб.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12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13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1000108"/>
          <a:ext cx="8501122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571636"/>
              </a:tblGrid>
              <a:tr h="213476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 Разработка учебников (в том числе электронных аналогов их печатного издания), учебных пособий, монографий, написание диссертаций, военно-теоретических трудов, статей в журналах из перечня ВАК, РИНЦ,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Web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of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Science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подготовка докладов, научных отчетов, сообщений, рецензий, заключений и других научно-методических материалов в военно-теоретической и военно-технической областях: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97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Научные статьи, всего,</a:t>
                      </a:r>
                      <a:endParaRPr lang="en-US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 т.ч., опубликованных в изданиях:</a:t>
                      </a:r>
                    </a:p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- зарубежных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Украина,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Белоруссия, дальнее зарубежье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marL="2730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 т.ч. из перечня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Web of Science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- российских, всего,</a:t>
                      </a:r>
                    </a:p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 том числе:</a:t>
                      </a:r>
                    </a:p>
                    <a:p>
                      <a:pPr marL="2730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из перечня ВАК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России</a:t>
                      </a:r>
                      <a:endParaRPr lang="en-US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730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из перечня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РИНЦ</a:t>
                      </a:r>
                      <a:endParaRPr lang="en-US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730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вузовских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и иных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сборниках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7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Подготовка научных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о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тчётов о НИР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ОКР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ФЦП,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Грантам в рамках п.1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, 3 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настоящего доклада.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&gt;20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500042"/>
          <a:ext cx="8786873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3515"/>
                <a:gridCol w="1663358"/>
              </a:tblGrid>
              <a:tr h="21431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 Разработка учебников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… 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(продолжение):</a:t>
                      </a:r>
                      <a:endParaRPr lang="ru-RU" sz="18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/>
                    </a:p>
                  </a:txBody>
                  <a:tcPr anchor="ctr"/>
                </a:tc>
              </a:tr>
              <a:tr h="54496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sng" dirty="0" smtClean="0">
                          <a:solidFill>
                            <a:schemeClr val="tx1"/>
                          </a:solidFill>
                          <a:effectLst/>
                        </a:rPr>
                        <a:t>Учебники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под Грифом МО РФ:</a:t>
                      </a:r>
                      <a:endParaRPr lang="ru-RU" sz="1600" b="1" i="1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1) Основы построения радиолокационных станций радиотехнических войск : учебник / В. Н. Тяпкин, А. Н. Фомин, Е. Н. Гарин [и др.] ; под общ. ред. В. Н. Тяпкина. – Красноярск :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Сиб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федер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. ун-т, 2011. – 535 с.  ISBN 978-5-7638-2480-3.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2) Радиолокационные системы : учебник / В. П. Бердышев, Е. Н. Гарин, А. Н. Фомин [и др.] ; под общ. ред. В. П. Бердышева. – Красноярск :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Сиб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федер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. ун-т, 2011. – 400 с. ISBN 978-5-7638-2479-7.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3) «Военно-техническая подготовка. Эксплуатация и ремонт РЛС РТВ ВВС. Радиолокационная станция П-18Р»,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2 частях,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авторы: Е.Н. Гарин, Д.Д. Дмитриев, В.Н. Тяпкин, Ю.Л. Фатеев, В.М. Владимиров, В.Ю. Градусов, А.Н. Фомин, Б.К. </a:t>
                      </a:r>
                      <a:r>
                        <a:rPr lang="ru-RU" sz="16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Саргин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Н.Е. </a:t>
                      </a:r>
                      <a:r>
                        <a:rPr lang="ru-RU" sz="16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Анпилогов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А.Д. Сосновский, В.А. </a:t>
                      </a:r>
                      <a:r>
                        <a:rPr lang="ru-RU" sz="16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Абалмасов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В.А. </a:t>
                      </a:r>
                      <a:r>
                        <a:rPr lang="ru-RU" sz="16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Леусенко</a:t>
                      </a:r>
                      <a:r>
                        <a:rPr lang="ru-RU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Под ред. Е.Н. Гарина. 2012г.</a:t>
                      </a:r>
                      <a:endParaRPr lang="ru-RU" sz="1600" b="1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4) «Общая тактика», авторы: Ю.Б.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  <a:effectLst/>
                        </a:rPr>
                        <a:t>Торгованов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, В.А.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  <a:effectLst/>
                        </a:rPr>
                        <a:t>Корытков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, В.С. Янович, Ю.Б.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  <a:effectLst/>
                        </a:rPr>
                        <a:t>Байрамуков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, Е.А.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  <a:effectLst/>
                        </a:rPr>
                        <a:t>Драбатулин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, В.В. Гавриленко, С.В. Гончарик. Под ред. Ю.Б.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  <a:effectLst/>
                        </a:rPr>
                        <a:t>Торгованова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. 2012г.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5) «Военно-техническая подготовка. Военно-технические основы построения средств и комплексов РЭП», авторы: А.С. Осипов.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П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од научной редакцией Е.Н. Гарина. 2013г.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6) «Основы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теории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РЛСистем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», авторы: М.И. Ботов, В.А. Вяхирев. Под ред. И.И.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Ботова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600" b="1" i="1" u="none" baseline="0" dirty="0" smtClean="0">
                          <a:solidFill>
                            <a:srgbClr val="FF0000"/>
                          </a:solidFill>
                          <a:effectLst/>
                        </a:rPr>
                        <a:t>срок сдачи - ноябрь </a:t>
                      </a:r>
                      <a:r>
                        <a:rPr lang="ru-RU" sz="1600" b="1" i="1" u="none" dirty="0" smtClean="0">
                          <a:solidFill>
                            <a:srgbClr val="FF0000"/>
                          </a:solidFill>
                          <a:effectLst/>
                        </a:rPr>
                        <a:t>2013 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/>
                        </a:rPr>
                        <a:t>7) «Антенные системы и техника СВЧ» , авторы: Е.Н. Гарин, А.А. Филонов, А.Н. Фомин, В.А.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Копылов, И.В. Лютиков, В.А.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Леусенко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др.. Под общ. Ред. А.А. </a:t>
                      </a:r>
                      <a:r>
                        <a:rPr lang="ru-RU" sz="1600" b="1" i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Филонова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600" b="1" i="1" u="none" baseline="0" dirty="0" smtClean="0">
                          <a:solidFill>
                            <a:srgbClr val="FF0000"/>
                          </a:solidFill>
                          <a:effectLst/>
                        </a:rPr>
                        <a:t>срок сдачи - ноябрь </a:t>
                      </a:r>
                      <a:r>
                        <a:rPr lang="ru-RU" sz="1600" b="1" i="1" u="none" dirty="0" smtClean="0">
                          <a:solidFill>
                            <a:srgbClr val="FF0000"/>
                          </a:solidFill>
                          <a:effectLst/>
                        </a:rPr>
                        <a:t>2013 г.</a:t>
                      </a:r>
                      <a:endParaRPr lang="en-US" sz="1600" b="1" i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14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15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76" y="891560"/>
          <a:ext cx="885828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0615"/>
                <a:gridCol w="1637665"/>
              </a:tblGrid>
              <a:tr h="3457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 Разработка учебников,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учебных пособий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… (продолжение):</a:t>
                      </a:r>
                      <a:endParaRPr lang="ru-RU" sz="18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/>
                    </a:p>
                  </a:txBody>
                  <a:tcPr anchor="ctr"/>
                </a:tc>
              </a:tr>
              <a:tr h="3277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Учебные</a:t>
                      </a:r>
                      <a:r>
                        <a:rPr lang="ru-RU" sz="1800" b="1" i="1" u="sng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пособия: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1) </a:t>
                      </a: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под Грифом МО РФ:</a:t>
                      </a:r>
                      <a:endParaRPr lang="en-US" sz="1800" b="1" i="1" u="sng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9525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«Радиоавтоматика» , авторы: авторы В.Н. Бондаренко,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В.Н. Тяпкин, Д.Д. Дмитриев, Е.Н. Гарин, Р.Г.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Галеев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В.Ю. Градусов, А.В. Гребенников, В.М. Владимиров, Ю.Л. Фатеев, А.Н. Фомин. Под ред. В.Н. Бондаренко.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2) </a:t>
                      </a: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под</a:t>
                      </a:r>
                      <a:r>
                        <a:rPr lang="ru-RU" sz="1800" b="1" i="1" u="sng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Грифом УМО:</a:t>
                      </a:r>
                    </a:p>
                    <a:p>
                      <a:pPr marL="9525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Каширин, В. П. Методология науки : учеб. пособие / В. П. Каширин, М. А.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Барышев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И. А.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Пфаненштиль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– Красноярск : ИПК СФУ, 2009. – 125 с.</a:t>
                      </a:r>
                    </a:p>
                    <a:p>
                      <a:pPr marL="95250" lvl="0" indent="177800"/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Гончарик, С. В., Артиллерийское вооружение. Подготовка гаубиц Д-30, 2А-65 «МСТА-Б» к стрельбе : учеб. – метод.  пособие / С. В. Гончарик, А. В. Назаров, А. Г. Янус. – Красноярск : ИПК СФУ, 2010. – 36 с.</a:t>
                      </a:r>
                    </a:p>
                    <a:p>
                      <a:pPr marL="95250" lvl="0" indent="177800">
                        <a:buFontTx/>
                        <a:buNone/>
                      </a:pP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Байрамуков</a:t>
                      </a: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Ю. Б. Преподавание </a:t>
                      </a:r>
                      <a:r>
                        <a:rPr kumimoji="0"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общевоенных</a:t>
                      </a: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и тактических дисциплин в учебных военных центрах : </a:t>
                      </a:r>
                      <a:r>
                        <a:rPr kumimoji="0"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учеб.-метод</a:t>
                      </a: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пособие / Ю. Б. </a:t>
                      </a:r>
                      <a:r>
                        <a:rPr kumimoji="0"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Байрамуков</a:t>
                      </a:r>
                      <a:r>
                        <a:rPr kumimoji="0"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– Красноярск : Сибирский федеральный университет, 2010. – 64 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16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740114"/>
          <a:ext cx="885828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0615"/>
                <a:gridCol w="1637665"/>
              </a:tblGrid>
              <a:tr h="28768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 Разработка учебников, учебных пособий…(продолжение):</a:t>
                      </a:r>
                      <a:endParaRPr lang="ru-RU" sz="18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/>
                    </a:p>
                  </a:txBody>
                  <a:tcPr anchor="ctr"/>
                </a:tc>
              </a:tr>
              <a:tr h="3524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Байрамуков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Ю. Б. Общая тактика. Основы боевого применения мотострелкового отделения : учеб. пособие / Ю. Б.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Байрамуков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М. М.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Рунда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– Красноярск : СФУ, 2010.–112 с.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Сомов, В. Г.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Схемотехника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: учеб. пособие / В. Г. Сомов, Е. Н. Сухарев, В. Н. Тяпкин: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СибГАУ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Красноярск : 2010. – 160 с.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Общая тактика. Основы боевого применения мотострелкового отделения [</a:t>
                      </a: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Электронный ресурс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] : учеб. Пособие /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п-к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Ю.Б.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Байрамуков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п-к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запаса М.М.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Рунда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; СФУ. – Версия 1.0 – Электрон. дан. (3 Мб). – Красноярск : СФУ, 2010. – 1 электрон. опт. диск (CD). – Зарегистрирован в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информрегистре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Гончарик, С. В., Артиллерийское вооружение. Подготовка гаубиц Д-30, 2А-65 «МСТА-Б» к стрельбе : учеб. – метод.  пособие / С. В. Гончарик, А. В. Назаров, А. Г. Янус. – Красноярск : ИПК СФУ, 2010.–36 с.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Яричина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Г.Ф. Бюджетный учёт и отчётность воинской части: учеб. пособие / Г.Ф.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Яричина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Е.А.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Саломатова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– Красноярск: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Сиб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федер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ун-т, 2012. – 350 с. ISBN 978-5-7638-2668-5.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8606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Методические указания </a:t>
                      </a:r>
                      <a:r>
                        <a:rPr lang="ru-RU" sz="1800" b="1" i="1" u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 практическим и групповым занятиям</a:t>
                      </a:r>
                      <a:r>
                        <a:rPr lang="en-US" sz="1800" b="1" i="1" u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u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преподаваемым</a:t>
                      </a:r>
                      <a:r>
                        <a:rPr lang="ru-RU" sz="1800" b="1" i="1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в ВИИ дисциплинам: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http://catalog.sfu-kras.ru</a:t>
                      </a:r>
                      <a:endParaRPr lang="ru-RU" sz="1800" b="1" i="1" u="non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&gt;15</a:t>
                      </a: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500043"/>
          <a:ext cx="8715436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0"/>
                <a:gridCol w="1571636"/>
              </a:tblGrid>
              <a:tr h="3538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 Разработка учебников, учебных пособий, монографий...(продолжение):</a:t>
                      </a:r>
                      <a:endParaRPr lang="ru-RU" sz="18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/>
                    </a:p>
                  </a:txBody>
                  <a:tcPr anchor="ctr"/>
                </a:tc>
              </a:tr>
              <a:tr h="2291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Монографии: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«Трансформация исторического сознания в условиях </a:t>
                      </a:r>
                      <a:r>
                        <a:rPr lang="ru-RU" sz="1400" b="1" i="1" u="none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социокультурного</a:t>
                      </a: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кризиса : монография» / А. В. Леопа. – Красноярск : Сибирский федеральный университет, 2011. – 136 с.  ISBN 978-5-7638-2211-3.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«Методы определения навигационных параметров подвижных средств с использованием спутниковой радионавигационной системы ГЛОНАСС», авторы: Е.Н. Гарин, В.Н. Тяпкин. 2012г.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«Военный прогресс и особенности его проявления в традициях запада», автор: С.В. Максимов.2012г.</a:t>
                      </a: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«Трансформация исторического сознания в переходный</a:t>
                      </a: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период истории конец ХХ – начало ХХШ века»</a:t>
                      </a: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: монография / А. В. Леопа. – Красноярск : Сибирский федеральный университет, 2012. – 242 с.  ISBN 978-5-7638-2597-8.</a:t>
                      </a:r>
                      <a:endParaRPr lang="ru-RU" sz="14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«Введение в теорию радиолокационных систем», авторы: М.И.</a:t>
                      </a: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Ботов, В.А. Вяхирев, В.В. </a:t>
                      </a:r>
                      <a:r>
                        <a:rPr lang="ru-RU" sz="1400" b="1" i="1" u="none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Девотчак</a:t>
                      </a: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Под ред. М.И. </a:t>
                      </a:r>
                      <a:r>
                        <a:rPr lang="ru-RU" sz="1400" b="1" i="1" u="none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Ботова</a:t>
                      </a: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2013г.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«Историческое сознания и кризисный социум»: монография / А. В. Леопа. – М.: Издательство «</a:t>
                      </a:r>
                      <a:r>
                        <a:rPr lang="ru-RU" sz="1400" b="1" i="1" u="none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Спутник+</a:t>
                      </a:r>
                      <a:r>
                        <a:rPr lang="ru-RU" sz="1400" b="1" i="1" u="non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», 2013. – 230 с.  ISBN 978-5-9973-2451-3.</a:t>
                      </a:r>
                    </a:p>
                    <a:p>
                      <a:pPr marL="179388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«Радиоэлектронные системы управления летательными аппаратами с искусственным интеллектом для информационного обеспечения атаки групповой воздушной цели», авторы: Богданов А.В.,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Кучин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А.А., Лютиков И.В., Мещеряков В.Г., Филонов А.А.,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Черваков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В.О.,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Шпортко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С.А.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, </a:t>
                      </a:r>
                      <a:r>
                        <a:rPr lang="ru-RU" sz="1400" b="1" i="1" u="non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срок сдачи – 11.</a:t>
                      </a:r>
                      <a:r>
                        <a:rPr lang="ru-RU" sz="1400" b="1" i="1" u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640377"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Сборник материалов научной</a:t>
                      </a:r>
                      <a:r>
                        <a:rPr lang="ru-RU" sz="1400" b="1" i="1" u="sng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конференции на базе ВИИ:</a:t>
                      </a:r>
                      <a:endParaRPr lang="ru-RU" sz="1400" b="1" i="1" u="sng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Современные проблемы развития науки, техники и образования: сб.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трудов /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ред. : М. А.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Барышев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, В. И.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Кокорин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– Красноярск : ИПК СФУ, 2009. – 628 с. – (по материалам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Всерос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конф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с международным участием, Красноярск, 19–20 ноября, 2009).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17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1439" y="500042"/>
          <a:ext cx="850112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571636"/>
              </a:tblGrid>
              <a:tr h="111005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 Внедрение в учебный процесс новых информационных технологий, автоматизированных систем проектирования вооружения и военной техники, автоматизированных обучающих и тренажерных программно-аппаратных комплексов: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85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Программно-моделирующий комплекс средств автоматизации «Фундамент-2» РТВ ВВС.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3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Программно-моделирующий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комплекс формирования и оптимальной обработки простых и сложных радиолокационных сигналов с использованием 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MATLAB (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</a:rPr>
                        <a:t>Simulink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5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Программно-моделирующий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комплекс «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Малый артиллерийский полигон» (</a:t>
                      </a:r>
                      <a:r>
                        <a:rPr lang="ru-RU" b="1" i="1" smtClean="0">
                          <a:solidFill>
                            <a:schemeClr val="tx1"/>
                          </a:solidFill>
                        </a:rPr>
                        <a:t>МАП).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5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Всего зарегистрированных авторов-сотрудников ВИИ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 системе 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Science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Index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на сайте 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LIBRARY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ru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</a:tr>
              <a:tr h="485648">
                <a:tc>
                  <a:txBody>
                    <a:bodyPr/>
                    <a:lstStyle/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Число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публикаций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зарегистрированных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сотрудников ВИИ (суммарное)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5648">
                <a:tc>
                  <a:txBody>
                    <a:bodyPr/>
                    <a:lstStyle/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Число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цитирований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публикаций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зарегистрированных сотрудников ВИИ (суммарное)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5648">
                <a:tc>
                  <a:txBody>
                    <a:bodyPr/>
                    <a:lstStyle/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Число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цитирований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публикаций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зарегистрированных сотрудников ВИИ (усредненное по количеству сотрудников)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/24=10,3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18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19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42852"/>
            <a:ext cx="885831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Военно-инженерный институт</a:t>
            </a:r>
          </a:p>
          <a:p>
            <a:r>
              <a:rPr lang="ru-RU" sz="1400" dirty="0" smtClean="0"/>
              <a:t>        </a:t>
            </a:r>
            <a:r>
              <a:rPr lang="ru-RU" sz="1400" dirty="0" smtClean="0">
                <a:solidFill>
                  <a:srgbClr val="FF0000"/>
                </a:solidFill>
              </a:rPr>
              <a:t>АНАЛИЗ ПУБЛИКАЦИОННОЙ АКТИВНОСТИ.</a:t>
            </a:r>
            <a:r>
              <a:rPr lang="ru-RU" sz="1400" dirty="0" smtClean="0"/>
              <a:t> </a:t>
            </a:r>
            <a:r>
              <a:rPr lang="ru-RU" sz="1400" u="sng" dirty="0" smtClean="0"/>
              <a:t>По данным сайта </a:t>
            </a:r>
            <a:r>
              <a:rPr lang="en-US" sz="1400" u="sng" dirty="0" smtClean="0">
                <a:solidFill>
                  <a:srgbClr val="FF0000"/>
                </a:solidFill>
              </a:rPr>
              <a:t>eLIBRARY.RU</a:t>
            </a:r>
            <a:r>
              <a:rPr lang="ru-RU" sz="1400" u="sng" dirty="0" smtClean="0">
                <a:solidFill>
                  <a:srgbClr val="FF0000"/>
                </a:solidFill>
              </a:rPr>
              <a:t> </a:t>
            </a:r>
            <a:r>
              <a:rPr lang="ru-RU" sz="1400" u="sng" dirty="0" smtClean="0"/>
              <a:t>(на 15.11.2013.)</a:t>
            </a:r>
            <a:endParaRPr lang="ru-RU" sz="1400" dirty="0" smtClean="0"/>
          </a:p>
          <a:p>
            <a:pPr algn="ctr"/>
            <a:r>
              <a:rPr lang="ru-RU" sz="1400" dirty="0" smtClean="0"/>
              <a:t>Общие показатели:</a:t>
            </a:r>
          </a:p>
          <a:p>
            <a:r>
              <a:rPr lang="ru-RU" sz="1400" dirty="0" smtClean="0"/>
              <a:t>Общее число публикаций подразделения организации в РИНЦ				68</a:t>
            </a:r>
          </a:p>
          <a:p>
            <a:r>
              <a:rPr lang="ru-RU" sz="1400" dirty="0" smtClean="0"/>
              <a:t>Суммарное число цитирований публикаций подразделения				131</a:t>
            </a:r>
          </a:p>
          <a:p>
            <a:r>
              <a:rPr lang="ru-RU" sz="1400" dirty="0" smtClean="0"/>
              <a:t>Число авторов в подразделении							24</a:t>
            </a:r>
          </a:p>
          <a:p>
            <a:r>
              <a:rPr lang="ru-RU" sz="1400" dirty="0" smtClean="0"/>
              <a:t>Индекс </a:t>
            </a:r>
            <a:r>
              <a:rPr lang="ru-RU" sz="1400" dirty="0" err="1" smtClean="0"/>
              <a:t>Хирша</a:t>
            </a:r>
            <a:r>
              <a:rPr lang="ru-RU" sz="1400" dirty="0" smtClean="0"/>
              <a:t>								6</a:t>
            </a:r>
          </a:p>
          <a:p>
            <a:r>
              <a:rPr lang="ru-RU" sz="1400" dirty="0" smtClean="0"/>
              <a:t>G-индекс									10</a:t>
            </a:r>
          </a:p>
          <a:p>
            <a:pPr algn="ctr"/>
            <a:r>
              <a:rPr lang="ru-RU" sz="1400" dirty="0" smtClean="0"/>
              <a:t>Показатели</a:t>
            </a:r>
            <a:r>
              <a:rPr lang="ru-RU" sz="1400" b="1" dirty="0" smtClean="0"/>
              <a:t>:</a:t>
            </a:r>
          </a:p>
          <a:p>
            <a:r>
              <a:rPr lang="ru-RU" sz="1400" dirty="0" smtClean="0"/>
              <a:t>Общее число публикаций за 5 лет	37</a:t>
            </a:r>
          </a:p>
          <a:p>
            <a:r>
              <a:rPr lang="ru-RU" sz="1400" dirty="0" smtClean="0"/>
              <a:t>Число публикаций в зарубежных журналах	0 (0,0%)</a:t>
            </a:r>
          </a:p>
          <a:p>
            <a:r>
              <a:rPr lang="ru-RU" sz="1400" dirty="0" smtClean="0"/>
              <a:t>Число публикаций в российских журналах	35 (94,6%)</a:t>
            </a:r>
          </a:p>
          <a:p>
            <a:r>
              <a:rPr lang="ru-RU" sz="1400" dirty="0" smtClean="0"/>
              <a:t>Число публикаций в российских журналах из перечня ВАК	31 (83,8%)</a:t>
            </a:r>
          </a:p>
          <a:p>
            <a:r>
              <a:rPr lang="ru-RU" sz="1400" dirty="0" smtClean="0"/>
              <a:t>Число публикаций в российских переводных журналах	0 (0,0%)</a:t>
            </a:r>
          </a:p>
          <a:p>
            <a:r>
              <a:rPr lang="ru-RU" sz="1400" dirty="0" smtClean="0"/>
              <a:t>Число публикаций в журналах с </a:t>
            </a:r>
            <a:r>
              <a:rPr lang="ru-RU" sz="1400" dirty="0" err="1" smtClean="0"/>
              <a:t>импакт-фактором</a:t>
            </a:r>
            <a:r>
              <a:rPr lang="ru-RU" sz="1400" dirty="0" smtClean="0"/>
              <a:t> &gt;0	23 (62,2%)</a:t>
            </a:r>
          </a:p>
          <a:p>
            <a:r>
              <a:rPr lang="ru-RU" sz="1400" dirty="0" smtClean="0"/>
              <a:t>Число публикаций, процитированных хотя бы один раз	11 (29,7%)</a:t>
            </a:r>
          </a:p>
          <a:p>
            <a:r>
              <a:rPr lang="ru-RU" sz="1400" dirty="0" smtClean="0"/>
              <a:t>Число публикаций, выполненных в сотрудничестве с другими организациями	25 (67,6%)</a:t>
            </a:r>
          </a:p>
          <a:p>
            <a:r>
              <a:rPr lang="ru-RU" sz="1400" dirty="0" smtClean="0"/>
              <a:t>Число публикаций с участием зарубежных авторов	0 (0,0%)</a:t>
            </a:r>
          </a:p>
          <a:p>
            <a:r>
              <a:rPr lang="ru-RU" sz="1400" dirty="0" smtClean="0"/>
              <a:t>Число авторов	8</a:t>
            </a:r>
          </a:p>
          <a:p>
            <a:r>
              <a:rPr lang="ru-RU" sz="1400" dirty="0" smtClean="0"/>
              <a:t>Число цитирований в РИНЦ	39</a:t>
            </a:r>
          </a:p>
          <a:p>
            <a:r>
              <a:rPr lang="ru-RU" sz="1400" dirty="0" smtClean="0"/>
              <a:t>Средневзвешенный </a:t>
            </a:r>
            <a:r>
              <a:rPr lang="ru-RU" sz="1400" dirty="0" err="1" smtClean="0"/>
              <a:t>импакт-фактор</a:t>
            </a:r>
            <a:r>
              <a:rPr lang="ru-RU" sz="1400" dirty="0" smtClean="0"/>
              <a:t> журналов, в которых были опубликованы статьи	0,148</a:t>
            </a:r>
          </a:p>
          <a:p>
            <a:r>
              <a:rPr lang="ru-RU" sz="1400" dirty="0" smtClean="0"/>
              <a:t>Среднее число публикаций в расчете на одного автора	4,63</a:t>
            </a:r>
          </a:p>
          <a:p>
            <a:r>
              <a:rPr lang="ru-RU" sz="1400" dirty="0" smtClean="0"/>
              <a:t>Среднее число цитирований в расчете на одну публикацию	1,05</a:t>
            </a:r>
          </a:p>
          <a:p>
            <a:r>
              <a:rPr lang="ru-RU" sz="1400" dirty="0" smtClean="0"/>
              <a:t>Среднее число цитирований в расчете на одного автора	4,88</a:t>
            </a:r>
          </a:p>
          <a:p>
            <a:r>
              <a:rPr lang="ru-RU" sz="1400" dirty="0" smtClean="0"/>
              <a:t>Число </a:t>
            </a:r>
            <a:r>
              <a:rPr lang="ru-RU" sz="1400" dirty="0" err="1" smtClean="0"/>
              <a:t>самоцитирований</a:t>
            </a:r>
            <a:r>
              <a:rPr lang="ru-RU" sz="1400" dirty="0" smtClean="0"/>
              <a:t> (из публикаций этой же организации)	7 (17,9%)</a:t>
            </a:r>
          </a:p>
          <a:p>
            <a:endParaRPr lang="ru-RU" sz="1400" dirty="0" smtClean="0"/>
          </a:p>
          <a:p>
            <a:r>
              <a:rPr lang="ru-RU" sz="1400" dirty="0" smtClean="0"/>
              <a:t>Показатели по годам:		2007	2008	2009	2010	2011	2012	2013</a:t>
            </a:r>
          </a:p>
          <a:p>
            <a:r>
              <a:rPr lang="ru-RU" sz="1400" dirty="0" smtClean="0"/>
              <a:t>Название показателя		</a:t>
            </a:r>
          </a:p>
          <a:p>
            <a:r>
              <a:rPr lang="ru-RU" sz="1400" b="1" dirty="0" smtClean="0"/>
              <a:t>Число публикаций за год	3	4	14	6	6	19	4</a:t>
            </a:r>
          </a:p>
          <a:p>
            <a:r>
              <a:rPr lang="ru-RU" sz="1400" b="1" dirty="0" smtClean="0"/>
              <a:t>Число цитирований за год	5	9	15	10	12	27	9</a:t>
            </a:r>
            <a:endParaRPr lang="ru-RU" sz="1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Содержимое 2"/>
          <p:cNvSpPr>
            <a:spLocks noGrp="1"/>
          </p:cNvSpPr>
          <p:nvPr>
            <p:ph idx="4294967295"/>
          </p:nvPr>
        </p:nvSpPr>
        <p:spPr>
          <a:xfrm>
            <a:off x="142844" y="500042"/>
            <a:ext cx="8786874" cy="3714776"/>
          </a:xfr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 marL="95250" indent="531813" algn="just">
              <a:spcBef>
                <a:spcPts val="0"/>
              </a:spcBef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военного обучения при ФГАОУ ВПО «Сибирский федеральный университет» образован в соответствии с решением Учёного совета университета от 21 апреля 2008 года (протокол № 4) и приказом ректора от 16 сентября 2008 года № 1137. В его состав вошли Учебный военный центр (УВЦ) и Военная кафедра (ВК).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УВЦ ведёт подготовку кадровых офицеров для службы в ВС по контракту, ВК готовит офицеров запаса.</a:t>
            </a:r>
          </a:p>
          <a:p>
            <a:pPr marL="95250" indent="531813" algn="just">
              <a:spcBef>
                <a:spcPts val="0"/>
              </a:spcBef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целях усиления инженерной подготовки военных специалистов на базе реализации научно-исследовательских работ утверждены структурные изменения и с 1 октября 2013 года Институт военного обучения переименован в </a:t>
            </a:r>
            <a:r>
              <a:rPr lang="ru-RU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Военно-инженерный институт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решением Учёного совета СФУ от 30 сентября 2013 года (протокол № 8) и Приказом ректора от 07 октября 2013 года №1168. </a:t>
            </a:r>
          </a:p>
          <a:p>
            <a:pPr marL="95250" indent="531813" algn="just">
              <a:spcBef>
                <a:spcPts val="0"/>
              </a:spcBef>
              <a:buNone/>
            </a:pPr>
            <a:endParaRPr lang="ru-RU" sz="23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2" y="4214818"/>
            <a:ext cx="9144000" cy="428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Научные приоритеты ВИИ: 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4294967295"/>
          </p:nvPr>
        </p:nvSpPr>
        <p:spPr>
          <a:xfrm>
            <a:off x="0" y="4714884"/>
            <a:ext cx="9144000" cy="1928826"/>
          </a:xfr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 marL="241300" indent="-241300">
              <a:spcBef>
                <a:spcPts val="100"/>
              </a:spcBef>
            </a:pPr>
            <a:r>
              <a:rPr lang="ru-RU" sz="2000" b="1" dirty="0" smtClean="0"/>
              <a:t>радионавигационные и радиолокационные системы и устройства;</a:t>
            </a:r>
            <a:endParaRPr lang="en-US" sz="2000" b="1" dirty="0" smtClean="0"/>
          </a:p>
          <a:p>
            <a:pPr marL="241300" indent="-241300">
              <a:spcBef>
                <a:spcPts val="100"/>
              </a:spcBef>
            </a:pPr>
            <a:r>
              <a:rPr lang="ru-RU" sz="2000" b="1" dirty="0" smtClean="0"/>
              <a:t>космические технологии пространственного позиционирования (ГЛОНАСС);</a:t>
            </a:r>
          </a:p>
          <a:p>
            <a:pPr marL="241300" indent="-241300">
              <a:spcBef>
                <a:spcPts val="100"/>
              </a:spcBef>
            </a:pPr>
            <a:r>
              <a:rPr lang="ru-RU" sz="2000" b="1" dirty="0" smtClean="0"/>
              <a:t>интеллектуальные системы автоматизированного управления войсками;</a:t>
            </a:r>
          </a:p>
          <a:p>
            <a:pPr marL="241300" indent="-241300">
              <a:spcBef>
                <a:spcPts val="100"/>
              </a:spcBef>
            </a:pPr>
            <a:r>
              <a:rPr lang="ru-RU" sz="2000" b="1" dirty="0" smtClean="0"/>
              <a:t>новые технологии использования космической информации;</a:t>
            </a:r>
          </a:p>
          <a:p>
            <a:pPr marL="241300" indent="-241300">
              <a:spcBef>
                <a:spcPts val="100"/>
              </a:spcBef>
            </a:pPr>
            <a:r>
              <a:rPr lang="ru-RU" sz="2000" b="1" dirty="0" smtClean="0"/>
              <a:t>методы компьютерного моделирования и аналитической обработки данных;</a:t>
            </a:r>
          </a:p>
          <a:p>
            <a:pPr marL="241300" lvl="0" indent="-241300">
              <a:spcBef>
                <a:spcPts val="100"/>
              </a:spcBef>
            </a:pPr>
            <a:r>
              <a:rPr lang="ru-RU" sz="2000" b="1" dirty="0" smtClean="0"/>
              <a:t>единое евразийское пространство, шанхайская организация сотрудничества.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571480"/>
          <a:ext cx="8643998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48"/>
                <a:gridCol w="1598050"/>
              </a:tblGrid>
              <a:tr h="8367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6. Подготовка и проведение научных конференций, школ, форумов, семинаров, олимпиад, совещаний, творческих дискуссий, соревнований и обобщение их результатов: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505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«Визит профессора»: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доктор технических наук, профессор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Харьковского Национального Университета радиоэлектроники 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Леховицкий Давид Исаакович,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(2-8.05.2012г.)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доктор технических наук, профессор, кавалер ордена «За заслуги в обеспечении национальной безопасности», Почётный работник науки и техники Российской Федерации, член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экспертного совета ВАК России </a:t>
                      </a:r>
                      <a:r>
                        <a:rPr lang="ru-RU" sz="1600" b="1" i="1" u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Перов</a:t>
                      </a:r>
                      <a:r>
                        <a:rPr lang="ru-RU" sz="1600" b="1" i="1" u="non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600" b="1" i="1" u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Александр Иванович,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(18.10.12 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доктор технических наук, профессор Военной академии ВКО имени Маршала Советского Союза Г.К. Жукова, полковник запаса </a:t>
                      </a:r>
                      <a:r>
                        <a:rPr lang="ru-RU" sz="1600" b="1" i="1" u="none" dirty="0" smtClean="0">
                          <a:solidFill>
                            <a:srgbClr val="FF0000"/>
                          </a:solidFill>
                        </a:rPr>
                        <a:t>Бердышев Валерий Петрович, </a:t>
                      </a:r>
                      <a:r>
                        <a:rPr lang="ru-RU" sz="1600" b="1" i="1" u="none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22-26.11.12г)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академик Академии наук прикладной радиоэлектроники,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доктор физико-математических, профессор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Института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радиофизики и электроники им.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</a:rPr>
                        <a:t>А.Я.Усикова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 НАН </a:t>
                      </a:r>
                      <a:r>
                        <a:rPr lang="ru-RU" sz="1600" b="1" i="1" dirty="0" err="1" smtClean="0">
                          <a:solidFill>
                            <a:schemeClr val="tx1"/>
                          </a:solidFill>
                        </a:rPr>
                        <a:t>Ураины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rgbClr val="FF0000"/>
                          </a:solidFill>
                        </a:rPr>
                        <a:t>Лукин Константин Александрович,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 (18-23.03.2012г.) Fellow IEEE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0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Краевой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форум «МОЛОДЁЖЬ И НАУКА», участие в качестве экспертов молодёжных научных проектов + агитация </a:t>
                      </a:r>
                      <a:endParaRPr lang="ru-RU" sz="16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</a:tr>
              <a:tr h="330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Проекты по линии Совета Молодых Учёных СФУ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&gt;1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</a:tr>
              <a:tr h="570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Проекты по линии НОЦ молодых учёных СФУ: «Научное кафе» , «День науки», «Всероссийский фестиваль науки»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&gt;1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20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1034453"/>
          <a:ext cx="8572560" cy="4966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7717"/>
                <a:gridCol w="1584843"/>
              </a:tblGrid>
              <a:tr h="14001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6. Подготовка и проведение научных конференций, школ, форумов, семинаров, олимпиад,</a:t>
                      </a:r>
                      <a:endParaRPr lang="ru-RU" sz="1800" b="1" baseline="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совещаний, творческих дискуссий, соревнований и обобщение их результатов (продолжение):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963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Конференции, в которых участвовали работники института, из них: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>
                          <a:tab pos="177800" algn="l"/>
                        </a:tabLst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в студенческих, 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77800" algn="l"/>
                        </a:tabLst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     в т.ч.  всего выступило студентов 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77800" algn="l"/>
                        </a:tabLst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     в т.ч. Всего дипломов 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I-III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степеней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 международных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организованных на базе ВИИ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&gt;5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&gt;40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ежегодно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2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Научно-технические 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советы ВИИ, с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овместные семинары,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совещания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ВИИ и 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ИИФиРЭ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СФУ  (еженедельно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и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ежемесячно согласно план-графика и внеплановые)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Студенческие олимпиады, в работе которых участвовали курсанты и студенты ВИИ</a:t>
                      </a:r>
                      <a:endParaRPr lang="ru-RU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&gt;10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21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500042"/>
          <a:ext cx="8501122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  <a:gridCol w="1571636"/>
              </a:tblGrid>
              <a:tr h="31254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7. Подготовка научно-педагогических и научных кадров через докторантуру, аспирантуру и соискательство: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12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Присуждена учёная степень доктора технических наук: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Решением ВАК Министерства образования и науки РФ от 30.03.2012г. №11д/36 полковнику Гарину Евгению Николаевичу (</a:t>
                      </a:r>
                      <a:r>
                        <a:rPr lang="ru-RU" sz="1600" b="0" i="1" dirty="0" smtClean="0">
                          <a:solidFill>
                            <a:srgbClr val="FF0000"/>
                          </a:solidFill>
                        </a:rPr>
                        <a:t>Диплом д.т.н. Серия ДДН №019155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Присуждена учёная степень кандидата технических наук: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Утверждённым ВАК России решением диссертационного совета СФУ от 18.11.2010 г. подполковнику Дмитриеву Дмитрию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Дмитриевичу </a:t>
                      </a:r>
                      <a:r>
                        <a:rPr lang="ru-RU" sz="1600" b="0" i="1" dirty="0" smtClean="0">
                          <a:solidFill>
                            <a:srgbClr val="FF0000"/>
                          </a:solidFill>
                        </a:rPr>
                        <a:t>(Диплом к.т.н. от 23.03.2011г.).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Присуждена учёная степень кандидата технических наук: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Утверждённым ВАК России решением диссертационного совета Сибирского государственного аэрокосмического университета им. Академика М.Ф. </a:t>
                      </a:r>
                      <a:r>
                        <a:rPr lang="ru-RU" sz="1600" b="0" i="1" dirty="0" err="1" smtClean="0">
                          <a:solidFill>
                            <a:schemeClr val="tx1"/>
                          </a:solidFill>
                        </a:rPr>
                        <a:t>Решетнёва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 от 26.04.2012 г. полковнику Гриценко Сергею Николаевичу </a:t>
                      </a:r>
                      <a:r>
                        <a:rPr lang="ru-RU" sz="1600" b="0" i="1" dirty="0" smtClean="0">
                          <a:solidFill>
                            <a:srgbClr val="FF0000"/>
                          </a:solidFill>
                        </a:rPr>
                        <a:t>(Диплом к.т.н. от  02.08.2012г.)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Всего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соискателей учёной степени доктора наук: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(Тяпкин В.Н., Леопа А.В., Максимов С.В.)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Всего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соискателей учёной степени кандидата технических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наук: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</a:t>
                      </a:r>
                      <a:r>
                        <a:rPr lang="ru-RU" sz="1600" b="0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Ратушняк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В.Н., Кириченко В.Н., Копылов В.А.)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Количество соискателей ученых званий ВАК России: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профессора военной кафедры: Е.Н. Гарин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доцента военной кафедры: И.В. Лютиков, Д.Д. Дмитриев, С.В. Максимов, Ю. Ю.Лушников,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&gt;5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22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23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571480"/>
          <a:ext cx="8643998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587"/>
                <a:gridCol w="1525411"/>
              </a:tblGrid>
              <a:tr h="56054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8. Военно-научная работа курсантов УВЦ, студентов ВК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и молодёжи г. Красноярска: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sz="17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2095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Вновь создаваемые в ВИИ структуры: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Инновационный научно-образовательный центр (ИНОЦ) «ИРИДИЙ»:</a:t>
                      </a:r>
                    </a:p>
                    <a:p>
                      <a:pPr marL="4508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Лаборатория «Радионавигации»</a:t>
                      </a:r>
                    </a:p>
                    <a:p>
                      <a:pPr marL="4508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Лаборатория «Радиолокации»</a:t>
                      </a:r>
                    </a:p>
                    <a:p>
                      <a:pPr marL="4508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Лаборатория «Инженерной физики»</a:t>
                      </a:r>
                    </a:p>
                    <a:p>
                      <a:pPr marL="4508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Лаборатория «Медицинской электроники»</a:t>
                      </a:r>
                    </a:p>
                    <a:p>
                      <a:pPr marL="4508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Студенческое конструкторское бюро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Кафедра «Радиолокации»</a:t>
                      </a:r>
                    </a:p>
                    <a:p>
                      <a:pPr marL="177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Кафедра «Артиллерии»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7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5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Всего кружков по работе с молодежью: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авиамодельный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 базе ВИИ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(в перспективе проектирования БПЛА)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 перспективе студенческое КБ ИНОЦ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«ИРИДИЙ»</a:t>
                      </a:r>
                      <a:endParaRPr lang="ru-RU" sz="1700" b="0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700" b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7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5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Проведены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занятия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ППС ВИИ со школьниками гимназии №13,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научных л</a:t>
                      </a: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екций,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научных докладов,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научное руководство.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&gt;10</a:t>
                      </a:r>
                    </a:p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&gt;4</a:t>
                      </a:r>
                    </a:p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7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12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7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Прочитано лекций по «Истории Великой отечественной войны»,</a:t>
                      </a: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 т.ч. всего охвачено школ Советского, Октябрьского, 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7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Ленинского районов г. Красноярска</a:t>
                      </a:r>
                      <a:endParaRPr lang="ru-RU" sz="17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&gt;10</a:t>
                      </a:r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ru-RU" sz="17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7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17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24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856318"/>
          <a:ext cx="8858311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0924"/>
                <a:gridCol w="1857387"/>
              </a:tblGrid>
              <a:tr h="133735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ОЦЕНКА ЭФФЕКТИВНОСТИ НАУЧНОЙ РАБОТЫ ПРОФЕССОРСКО-ПРЕПОДАВАТЕЛЬСКОГО СОСТАВА ВИИ ПО ПОКАЗАТЕЛЯМ ОПРЕДЕЛЯЕМЫМ </a:t>
                      </a:r>
                      <a:r>
                        <a:rPr lang="ru-RU" sz="1700" b="1" u="sng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РЕГЛАМЕНТОМ НАЗНАЧЕНИЯ И ВЫПЛАТ</a:t>
                      </a:r>
                      <a:r>
                        <a:rPr lang="ru-RU" sz="1700" b="1" u="sng" baseline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ЕДИНОВРЕМЕННОЙ СТИМУЛИРУЮЩЕЙ НАДБАВКИ</a:t>
                      </a:r>
                      <a:endParaRPr lang="ru-RU" sz="1700" b="1" u="sng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700" b="1" dirty="0" err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сотрукдников</a:t>
                      </a:r>
                      <a:r>
                        <a:rPr lang="ru-RU" sz="17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/ средний балл</a:t>
                      </a:r>
                      <a:endParaRPr lang="ru-RU" sz="17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399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2010-2011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г.г.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Количество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номинирующихся сотрудников на ЕСН (ср. балл 16,6):</a:t>
                      </a:r>
                      <a:endParaRPr lang="ru-RU" sz="1800" b="1" i="1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Учебного военного центра  (средний балл</a:t>
                      </a:r>
                      <a:r>
                        <a:rPr lang="ru-RU" sz="1800" b="1" i="1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16,6)</a:t>
                      </a:r>
                      <a:endParaRPr lang="ru-RU" sz="1800" b="1" i="1" dirty="0" smtClean="0">
                        <a:solidFill>
                          <a:srgbClr val="FF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Военной кафедры (средний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балл 0)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Прошли порог – 6 чел. </a:t>
                      </a: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&gt;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баллов.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</a:tr>
              <a:tr h="648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2011-2012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г.г.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Количество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номинирующихся сотрудников на ЕСН (ср. балл 12,62):</a:t>
                      </a:r>
                      <a:endParaRPr lang="ru-RU" sz="1800" b="1" i="1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Учебного военного центра  (средний балл</a:t>
                      </a:r>
                      <a:r>
                        <a:rPr lang="ru-RU" sz="1800" b="1" i="1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9,24)</a:t>
                      </a:r>
                      <a:endParaRPr lang="ru-RU" sz="1800" b="1" i="1" dirty="0" smtClean="0">
                        <a:solidFill>
                          <a:srgbClr val="FF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Военной кафедры (средний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балл 8)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Прошли порог – 6 чел. </a:t>
                      </a: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&gt;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баллов.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648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2012-2013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г.г.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Количество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номинирующихся сотрудников на ЕСН (ср. балл 14):</a:t>
                      </a: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Учебного военного центра  (средний балл 12,9)</a:t>
                      </a:r>
                    </a:p>
                    <a:p>
                      <a:pPr marL="177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от Военной кафедры (средний балл 15,1)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 txBox="1">
            <a:spLocks/>
          </p:cNvSpPr>
          <p:nvPr/>
        </p:nvSpPr>
        <p:spPr>
          <a:xfrm>
            <a:off x="0" y="2786058"/>
            <a:ext cx="9144000" cy="64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Благодарю за внимание!</a:t>
            </a:r>
            <a:endParaRPr lang="ru-RU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Содержимое 2"/>
          <p:cNvSpPr>
            <a:spLocks noGrp="1"/>
          </p:cNvSpPr>
          <p:nvPr>
            <p:ph idx="4294967295"/>
          </p:nvPr>
        </p:nvSpPr>
        <p:spPr>
          <a:xfrm>
            <a:off x="0" y="1214446"/>
            <a:ext cx="9144000" cy="5572140"/>
          </a:xfr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>
              <a:spcBef>
                <a:spcPts val="200"/>
              </a:spcBef>
            </a:pPr>
            <a:r>
              <a:rPr lang="ru-RU" sz="2300" dirty="0" smtClean="0"/>
              <a:t>методы и средства определения навигационных параметров объектов ПВО  в боевых условиях с использованием системы «ГЛОНАСС»;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методы топографической привязки средств радиолокации с помощью   спутниковой радионавигационной системы «ГЛОНАСС»;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помехозащищенность наземных приемников, работающих в системе «ГЛОНАСС»;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методы совместной обработки информации с малых космических аппаратов на базе студенческого центра управления полетами; 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радионавигационные приемники на воздушных судах;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надежность современной элементной базы для спутниковых систем в условиях воздействия космической радиации;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автоматизированная система управления мобильными радиолокационными комплексами;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методы и алгоритмы обработки радиолокационных сигналов. </a:t>
            </a:r>
            <a:endParaRPr lang="ru-RU" sz="2300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10" y="214291"/>
            <a:ext cx="8501090" cy="928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объекты и </a:t>
            </a:r>
            <a:b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предметы научных исследований, проводимых в ВИИ по техническим наукам: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625" y="214290"/>
            <a:ext cx="8215313" cy="730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Партнёры Института:</a:t>
            </a:r>
            <a:endParaRPr lang="ru-RU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3"/>
          <p:cNvSpPr>
            <a:spLocks noGrp="1"/>
          </p:cNvSpPr>
          <p:nvPr>
            <p:ph sz="half" idx="1"/>
          </p:nvPr>
        </p:nvSpPr>
        <p:spPr>
          <a:xfrm>
            <a:off x="142844" y="857232"/>
            <a:ext cx="8858312" cy="60007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100" dirty="0" smtClean="0"/>
              <a:t>1. Министерство обороны Российской Федерации</a:t>
            </a:r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2. «Информационные спутниковые системы» имени академика М.Ф. </a:t>
            </a:r>
            <a:r>
              <a:rPr lang="ru-RU" sz="2100" dirty="0" err="1" smtClean="0"/>
              <a:t>Решетнёва</a:t>
            </a:r>
            <a:r>
              <a:rPr lang="ru-RU" sz="2100" dirty="0" smtClean="0"/>
              <a:t>»</a:t>
            </a:r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3. Красноярский научный центр Сибирского отделения Российской академии наук</a:t>
            </a:r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4.  «Научно-производственное предприятие «Радиосвязь»</a:t>
            </a:r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5. Сибирский государственный аэрокосмический университет имени академика М.Ф. </a:t>
            </a:r>
            <a:r>
              <a:rPr lang="ru-RU" sz="2100" dirty="0" err="1" smtClean="0"/>
              <a:t>Решетнёва</a:t>
            </a:r>
            <a:endParaRPr lang="ru-RU" sz="2100" dirty="0" smtClean="0"/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6. «Летно-исследовательский институт имени М.М.Громова»</a:t>
            </a:r>
          </a:p>
          <a:p>
            <a:pPr>
              <a:spcBef>
                <a:spcPts val="0"/>
              </a:spcBef>
              <a:buNone/>
            </a:pPr>
            <a:r>
              <a:rPr lang="en-US" sz="2100" dirty="0" smtClean="0"/>
              <a:t>7</a:t>
            </a:r>
            <a:r>
              <a:rPr lang="ru-RU" sz="2100" dirty="0" smtClean="0"/>
              <a:t>. «Военная академия воздушно-космической обороны имени Маршала Советского Союза Г.К. Жукова»</a:t>
            </a:r>
          </a:p>
          <a:p>
            <a:pPr>
              <a:spcBef>
                <a:spcPts val="0"/>
              </a:spcBef>
              <a:buNone/>
            </a:pPr>
            <a:r>
              <a:rPr lang="en-US" sz="2100" dirty="0" smtClean="0"/>
              <a:t>8</a:t>
            </a:r>
            <a:r>
              <a:rPr lang="ru-RU" sz="2100" dirty="0" smtClean="0"/>
              <a:t>. «Научно-исследовательский испытательный центр подготовки космонавтов имени Ю. А. Гагарина»</a:t>
            </a:r>
          </a:p>
          <a:p>
            <a:pPr>
              <a:spcBef>
                <a:spcPts val="0"/>
              </a:spcBef>
              <a:buNone/>
            </a:pPr>
            <a:r>
              <a:rPr lang="en-US" sz="2100" dirty="0" smtClean="0"/>
              <a:t>9</a:t>
            </a:r>
            <a:r>
              <a:rPr lang="ru-RU" sz="2100" dirty="0" smtClean="0"/>
              <a:t>. «Научно-исследовательский институт измерительных приборов – Новосибирский завод имени Коминтерна»</a:t>
            </a:r>
          </a:p>
          <a:p>
            <a:pPr>
              <a:spcBef>
                <a:spcPts val="0"/>
              </a:spcBef>
              <a:buNone/>
            </a:pPr>
            <a:r>
              <a:rPr lang="ru-RU" sz="2100" dirty="0" smtClean="0"/>
              <a:t>10. Омский Государственный технический университет</a:t>
            </a:r>
            <a:endParaRPr lang="en-US" sz="2100" dirty="0" smtClean="0"/>
          </a:p>
          <a:p>
            <a:pPr>
              <a:spcBef>
                <a:spcPts val="0"/>
              </a:spcBef>
              <a:buNone/>
            </a:pPr>
            <a:r>
              <a:rPr lang="en-US" sz="2100" dirty="0" smtClean="0"/>
              <a:t>1</a:t>
            </a:r>
            <a:r>
              <a:rPr lang="ru-RU" sz="2100" dirty="0" smtClean="0"/>
              <a:t>1</a:t>
            </a:r>
            <a:r>
              <a:rPr lang="en-US" sz="2100" dirty="0" smtClean="0"/>
              <a:t>. </a:t>
            </a:r>
            <a:r>
              <a:rPr lang="ru-RU" sz="2100" dirty="0" smtClean="0"/>
              <a:t>Институт  инженерной физики и радиоэлектроники СФУ</a:t>
            </a:r>
          </a:p>
          <a:p>
            <a:pPr>
              <a:spcBef>
                <a:spcPts val="0"/>
              </a:spcBef>
              <a:buNone/>
            </a:pPr>
            <a:r>
              <a:rPr lang="en-US" sz="2100" dirty="0" smtClean="0"/>
              <a:t>1</a:t>
            </a:r>
            <a:r>
              <a:rPr lang="ru-RU" sz="2100" dirty="0" smtClean="0"/>
              <a:t>2</a:t>
            </a:r>
            <a:r>
              <a:rPr lang="en-US" sz="2100" dirty="0" smtClean="0"/>
              <a:t>.</a:t>
            </a:r>
            <a:r>
              <a:rPr lang="ru-RU" sz="2100" dirty="0" smtClean="0"/>
              <a:t> Институт космических и информационных технологий СФУ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ru-RU" sz="32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85720" y="1214422"/>
            <a:ext cx="8572560" cy="492922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128105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Профессорско-преподавательский состав ВИИ,</a:t>
            </a:r>
            <a:b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имеющий учёные степени и звания ВАК России,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том числе 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приравненный к нему по Показателю 2.5 «Квалификация педагогических работников»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Приказа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МинОбра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и Науки РФ №1938 от 30.09.2005 г.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(с изменениями от 25.04.2008 г.)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71472" y="2857496"/>
          <a:ext cx="3857652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857620" y="2928934"/>
          <a:ext cx="5715040" cy="2960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1472" y="5357826"/>
            <a:ext cx="5143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Средний возраст сотрудников УВЦ – 43,3 года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5662214"/>
            <a:ext cx="5143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Средний возраст сотрудников ВК – 44 года</a:t>
            </a:r>
            <a:endParaRPr lang="ru-RU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6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228749"/>
          <a:ext cx="864399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48"/>
                <a:gridCol w="1598050"/>
              </a:tblGrid>
              <a:tr h="4901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Научно-исследовательские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(опытно-конструкторские) работы: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28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</a:rPr>
                        <a:t>Научно-исследовательские работы: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20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-Совместно с ОАО «НПО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</a:rPr>
                        <a:t> «Электрон» (в сотрудничестве с КНЦ СО РАН)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«Беззапросная измерительная станция в помехоустойчивом варианте (БИСП)».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Головной исполнитель – ОАО «ИСС» им.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ак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М.Ф. Решетнева,  исполнитель составной части – ВИИ,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</a:rPr>
                        <a:t>ИИФиРЭ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в т.ч. комплекс ремонтно-восстановительных работ на БИС,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респ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Таджикистан.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0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Совместно с ОАО «НПО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</a:rPr>
                        <a:t> «Электрон» (в сотрудничестве с КНЦ СО РАН) и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нициативная НИР «Разработка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</a:rPr>
                        <a:t>МСТ-радара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</a:rPr>
                        <a:t>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1120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«Участие в исследовании путей построения навигационно-информационных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систем контроля проведения учений артиллерийского и танкового вооружения СВ и ракетно-артиллерийских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кораблей ВМФ с имитацией стрельб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». В рамках ФЦП «Поддержание, развитие и использование системы ГЛОНАСС на 2012-2020 годы».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Финансирование:  2013 г. – 2200 тыс. руб.  2014 г.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– 2000 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83425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300" dirty="0" smtClean="0">
                <a:solidFill>
                  <a:srgbClr val="F17D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Основные результаты научной работы</a:t>
            </a:r>
          </a:p>
          <a:p>
            <a:pPr algn="ctr">
              <a:defRPr/>
            </a:pPr>
            <a:r>
              <a:rPr lang="ru-RU" sz="2400" b="1" spc="300" dirty="0" smtClean="0">
                <a:solidFill>
                  <a:srgbClr val="F17D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ВИИ по основным её формам:</a:t>
            </a:r>
            <a:endParaRPr lang="ru-RU" sz="2400" b="1" spc="300" dirty="0">
              <a:solidFill>
                <a:srgbClr val="F17D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7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928670"/>
          <a:ext cx="864399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48"/>
                <a:gridCol w="1598050"/>
              </a:tblGrid>
              <a:tr h="49053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Научно-исследовательские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(опытно-конструкторские) работы (продолжение):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1913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- «Разработка технических предложений по созданию </a:t>
                      </a:r>
                      <a:br>
                        <a:rPr lang="ru-RU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фазометрической помехозащищенной аппаратуры </a:t>
                      </a:r>
                      <a:br>
                        <a:rPr lang="ru-RU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для спец.потребителей, обеспечивающей работу в зоне </a:t>
                      </a:r>
                      <a:br>
                        <a:rPr lang="ru-RU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повышенной мощности навигационного поля, создание </a:t>
                      </a:r>
                      <a:br>
                        <a:rPr lang="ru-RU" b="1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макета и стенда для экспериментальной отработки этой аппаратуры».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(Заказчик – МО РФ. Головной исполнитель – ОАО «ИСС» им.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ак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М.Ф.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Решетнева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,  исполнитель составной части – ВИИ СФУ).</a:t>
                      </a:r>
                      <a:endParaRPr lang="ru-RU" sz="1800" b="0" i="0" baseline="0" dirty="0" smtClean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2012-2015г.г. – 8000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3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 рамках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ФЦП: «Развитие наземного сегмента космического комплекса системы ГЛОНАСС».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ГОСУДАРСТВЕННЫЙ КОНТРАКТ № 14.514.11.4090: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«Проведение проблемно-ориентированных исследований в области создания нового поколения 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помехозащищенных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навигационных приемников, способных измерять пространственную ориентацию объектов».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(Заказчик –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МинОбр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и Науки. Головной исполнитель - ВИИ СФУ).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2013г. (135 дней) – 7000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571480"/>
          <a:ext cx="8643998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48"/>
                <a:gridCol w="1598050"/>
              </a:tblGrid>
              <a:tr h="1750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Научно-исследовательские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(опытно-конструкторские) работы (продолжение):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356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Опытно-конструкторские</a:t>
                      </a:r>
                      <a:r>
                        <a:rPr lang="ru-RU" sz="1800" b="1" i="1" u="sng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работы</a:t>
                      </a:r>
                      <a:r>
                        <a:rPr lang="ru-RU" sz="1800" b="1" i="1" u="sng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«Участие в разработке аппаратуры по оценке характеристик навигационных сигналов, формируемых средствами стационарного комплекса метрологического обеспечения средств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оценки характеристик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беззапросных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и запросных измерительных радиотехнических средств наземного комплекса управления системы ГЛОНАСС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» (ВНИИФТРИ-3):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2013 г. – 600 тыс.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                                   2014 г.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– 1500 тыс.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                                   2015 г. – 1500 тыс.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«Участие в разработке и испытаниях модуля навигационно-временного приемника и специального программного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обеспечения аппаратуры внешних сличений эталонов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»: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2013 г. – 1100 тыс.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 Перспективная ОКР: «Участие в создании навигационной аппаратуры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с функцией определения пространственной ориентации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».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Договор находится на согласовании в Департаменте обеспечения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гос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оборонного заказа (ноябрь 2013).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2013 г. – 1200 тыс.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                                   2014-2017 г.г.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– 22000 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8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1928802"/>
          <a:ext cx="86439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48"/>
                <a:gridCol w="1598050"/>
              </a:tblGrid>
              <a:tr h="1750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Научно-исследовательские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(опытно-конструкторские) работы (продолжение):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356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«Разработка материалов в эскизный проект </a:t>
                      </a:r>
                      <a:b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</a:b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ОКР «ГЛОНАСС-КК-Н» в части построения и взаимодействия сетей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беззапросных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измерительных средств НКУ КК и наземных станций контроля и управления БАМИ, создания учебно-тренировочного центра НС КК»(Головной исполнитель – ОАО «ИСС» им.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ак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. М.Ф. </a:t>
                      </a:r>
                      <a:r>
                        <a:rPr lang="ru-RU" sz="18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Решетнева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,  исполнитель составной части – ВИИ).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Всего 5 этапов .4-е этапа закрыто. Закрытие 5-го этапа по плану в 2013 году.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Финансирование : до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2017 г. – 17000 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0" y="0"/>
            <a:ext cx="539750" cy="5397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9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14">
      <a:dk1>
        <a:srgbClr val="D8D8D8"/>
      </a:dk1>
      <a:lt1>
        <a:srgbClr val="000000"/>
      </a:lt1>
      <a:dk2>
        <a:srgbClr val="BFBFBF"/>
      </a:dk2>
      <a:lt2>
        <a:srgbClr val="000000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19148</TotalTime>
  <Words>3639</Words>
  <Application>Microsoft Office PowerPoint</Application>
  <PresentationFormat>Экран (4:3)</PresentationFormat>
  <Paragraphs>521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Техническая</vt:lpstr>
      <vt:lpstr>Отчёт о научной работе Военно-инженерного института</vt:lpstr>
      <vt:lpstr>Научные приоритеты ВИИ: </vt:lpstr>
      <vt:lpstr>Основные объекты и  предметы научных исследований, проводимых в ВИИ по техническим наукам: </vt:lpstr>
      <vt:lpstr>Партнёры Института: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НКремез</dc:creator>
  <cp:lastModifiedBy>игорь</cp:lastModifiedBy>
  <cp:revision>1764</cp:revision>
  <dcterms:modified xsi:type="dcterms:W3CDTF">2013-11-18T03:30:49Z</dcterms:modified>
</cp:coreProperties>
</file>